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273" r:id="rId4"/>
    <p:sldId id="274" r:id="rId5"/>
    <p:sldId id="277" r:id="rId6"/>
    <p:sldId id="268" r:id="rId7"/>
    <p:sldId id="276" r:id="rId8"/>
    <p:sldId id="267" r:id="rId9"/>
    <p:sldId id="269" r:id="rId10"/>
    <p:sldId id="266" r:id="rId11"/>
    <p:sldId id="271" r:id="rId12"/>
    <p:sldId id="272" r:id="rId13"/>
    <p:sldId id="270" r:id="rId14"/>
    <p:sldId id="256" r:id="rId15"/>
    <p:sldId id="260" r:id="rId16"/>
    <p:sldId id="263" r:id="rId17"/>
    <p:sldId id="262" r:id="rId18"/>
    <p:sldId id="261" r:id="rId19"/>
    <p:sldId id="257" r:id="rId20"/>
    <p:sldId id="258" r:id="rId21"/>
    <p:sldId id="259" r:id="rId22"/>
    <p:sldId id="275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274E"/>
    <a:srgbClr val="F03E60"/>
    <a:srgbClr val="190304"/>
    <a:srgbClr val="9139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74" d="100"/>
          <a:sy n="74" d="100"/>
        </p:scale>
        <p:origin x="5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12/09/2021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0119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12/09/2021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8324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12/09/2021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5090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12/09/2021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9525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12/09/2021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9917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12/09/2021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7916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12/09/2021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8705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12/09/2021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6687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12/09/2021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443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12/09/2021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4219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C3ACF-2BEB-4F57-90D8-E72D914BB2A6}" type="datetimeFigureOut">
              <a:rPr lang="pt-BR" smtClean="0"/>
              <a:t>12/09/2021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6030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C3ACF-2BEB-4F57-90D8-E72D914BB2A6}" type="datetimeFigureOut">
              <a:rPr lang="pt-BR" smtClean="0"/>
              <a:t>12/09/2021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9A3A0-9DC9-435A-96B0-A4729FE224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5176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5569"/>
          </a:xfrm>
          <a:prstGeom prst="rect">
            <a:avLst/>
          </a:prstGeom>
        </p:spPr>
      </p:pic>
      <p:pic>
        <p:nvPicPr>
          <p:cNvPr id="5" name="Imagem 4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xmlns="" id="{71756BF8-A283-4F27-B2A8-51EBC7112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60" y="2713912"/>
            <a:ext cx="4762873" cy="2534373"/>
          </a:xfrm>
          <a:prstGeom prst="rect">
            <a:avLst/>
          </a:prstGeom>
        </p:spPr>
      </p:pic>
      <p:sp>
        <p:nvSpPr>
          <p:cNvPr id="6" name="Google Shape;359;p42"/>
          <p:cNvSpPr txBox="1">
            <a:spLocks/>
          </p:cNvSpPr>
          <p:nvPr/>
        </p:nvSpPr>
        <p:spPr>
          <a:xfrm>
            <a:off x="769806" y="5248285"/>
            <a:ext cx="5097780" cy="66766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 err="1" smtClean="0">
                <a:solidFill>
                  <a:srgbClr val="F1274E"/>
                </a:solidFill>
                <a:latin typeface="Bahnschrift" panose="020B0502040204020203" pitchFamily="34" charset="0"/>
              </a:rPr>
              <a:t>Monitoramento</a:t>
            </a:r>
            <a:r>
              <a:rPr lang="en-US" dirty="0" smtClean="0">
                <a:solidFill>
                  <a:srgbClr val="F1274E"/>
                </a:solidFill>
                <a:latin typeface="Bahnschrift" panose="020B0502040204020203" pitchFamily="34" charset="0"/>
              </a:rPr>
              <a:t> de Hardware</a:t>
            </a:r>
            <a:endParaRPr lang="en-US" dirty="0">
              <a:solidFill>
                <a:srgbClr val="F1274E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896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4" b="9813"/>
          <a:stretch/>
        </p:blipFill>
        <p:spPr>
          <a:xfrm>
            <a:off x="0" y="-1"/>
            <a:ext cx="12192000" cy="690372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DD6EA363-A002-4559-9448-FBE9D6E67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798" y="666201"/>
            <a:ext cx="8272403" cy="61917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5619814" y="-185857"/>
            <a:ext cx="952369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DER</a:t>
            </a:r>
            <a:endParaRPr lang="pt-B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pic>
        <p:nvPicPr>
          <p:cNvPr id="7" name="Imagem 6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xmlns="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82" y="6323159"/>
            <a:ext cx="771917" cy="41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33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6"/>
          <a:stretch/>
        </p:blipFill>
        <p:spPr>
          <a:xfrm>
            <a:off x="0" y="22859"/>
            <a:ext cx="12192000" cy="6835141"/>
          </a:xfrm>
          <a:prstGeom prst="rect">
            <a:avLst/>
          </a:prstGeom>
        </p:spPr>
      </p:pic>
      <p:pic>
        <p:nvPicPr>
          <p:cNvPr id="2050" name="Picture 2" descr="Monitor de Computador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302" y="1185872"/>
            <a:ext cx="4975033" cy="435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C3BB9D16-CEFD-44A4-AEED-C0E24B505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523" y="1401813"/>
            <a:ext cx="4762589" cy="2829001"/>
          </a:xfrm>
          <a:prstGeom prst="rect">
            <a:avLst/>
          </a:prstGeom>
        </p:spPr>
      </p:pic>
      <p:sp>
        <p:nvSpPr>
          <p:cNvPr id="8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335809" y="2206173"/>
            <a:ext cx="2650020" cy="1234256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l"/>
            <a:r>
              <a:rPr lang="pt-BR" sz="4000" dirty="0" smtClean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Site Institucional</a:t>
            </a:r>
            <a:endParaRPr lang="pt-BR" sz="4000" dirty="0"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pic>
        <p:nvPicPr>
          <p:cNvPr id="9" name="Imagem 8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xmlns="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3987" y="6265101"/>
            <a:ext cx="771917" cy="41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88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77259" cy="6858000"/>
          </a:xfrm>
          <a:prstGeom prst="rect">
            <a:avLst/>
          </a:prstGeom>
        </p:spPr>
      </p:pic>
      <p:pic>
        <p:nvPicPr>
          <p:cNvPr id="5" name="Picture 2" descr="Monitor de Computador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302" y="1156843"/>
            <a:ext cx="4975033" cy="435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Linux: guia básico ensina a usar o sistema operacional - Olhar Digital">
            <a:extLst>
              <a:ext uri="{FF2B5EF4-FFF2-40B4-BE49-F238E27FC236}">
                <a16:creationId xmlns="" xmlns:a16="http://schemas.microsoft.com/office/drawing/2014/main" id="{824AEF11-E0AA-44B1-AF5C-59999AFCD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781" y="1438397"/>
            <a:ext cx="4489447" cy="266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771237" y="2577741"/>
            <a:ext cx="2940305" cy="755286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l"/>
            <a:r>
              <a:rPr lang="pt-BR" sz="4800" dirty="0" smtClean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Cliente Linux</a:t>
            </a:r>
            <a:endParaRPr lang="pt-BR" sz="4800" dirty="0"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0186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742" t="849" r="14707" b="-16"/>
          <a:stretch/>
        </p:blipFill>
        <p:spPr>
          <a:xfrm>
            <a:off x="0" y="0"/>
            <a:ext cx="12162971" cy="69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92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"/>
          <a:stretch/>
        </p:blipFill>
        <p:spPr>
          <a:xfrm>
            <a:off x="0" y="-19318"/>
            <a:ext cx="12192000" cy="6877318"/>
          </a:xfrm>
          <a:prstGeom prst="rect">
            <a:avLst/>
          </a:prstGeom>
        </p:spPr>
      </p:pic>
      <p:pic>
        <p:nvPicPr>
          <p:cNvPr id="5" name="Imagem 4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xmlns="" id="{71756BF8-A283-4F27-B2A8-51EBC7112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129" y="3509187"/>
            <a:ext cx="3895997" cy="2073099"/>
          </a:xfrm>
          <a:prstGeom prst="rect">
            <a:avLst/>
          </a:prstGeom>
        </p:spPr>
      </p:pic>
      <p:sp>
        <p:nvSpPr>
          <p:cNvPr id="7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997985" y="540299"/>
            <a:ext cx="3752804" cy="1411393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96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b</a:t>
            </a:r>
            <a:r>
              <a:rPr lang="pt-BR" sz="9600" dirty="0" smtClean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rigado !</a:t>
            </a:r>
            <a:endParaRPr lang="pt-BR" sz="9600" dirty="0"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8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171107" y="371615"/>
            <a:ext cx="835853" cy="17967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13800" dirty="0" smtClean="0">
                <a:solidFill>
                  <a:srgbClr val="F03E60"/>
                </a:solidFill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O</a:t>
            </a:r>
            <a:endParaRPr lang="pt-BR" sz="13800" dirty="0">
              <a:solidFill>
                <a:srgbClr val="F03E60"/>
              </a:solidFill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12" name="Google Shape;929;p77"/>
          <p:cNvSpPr txBox="1">
            <a:spLocks noGrp="1"/>
          </p:cNvSpPr>
          <p:nvPr>
            <p:ph type="subTitle" idx="1"/>
          </p:nvPr>
        </p:nvSpPr>
        <p:spPr>
          <a:xfrm>
            <a:off x="8122781" y="2066926"/>
            <a:ext cx="2560683" cy="623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+mj-lt"/>
              </a:rPr>
              <a:t>Alguma pergunta?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7748690" y="3836813"/>
            <a:ext cx="3848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+mj-lt"/>
              </a:rPr>
              <a:t>Agradecimento especial para: </a:t>
            </a:r>
          </a:p>
          <a:p>
            <a:endParaRPr lang="pt-BR" sz="2400" dirty="0">
              <a:latin typeface="+mj-lt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7966117" y="4443959"/>
            <a:ext cx="1437006" cy="1478508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9804307" y="4423819"/>
            <a:ext cx="1437006" cy="1478508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PayGo - Conecta. Integra. Simplifica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3417" y="4990157"/>
            <a:ext cx="1293115" cy="34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ndTec Digital School | Hom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062" y="4942220"/>
            <a:ext cx="1278029" cy="44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21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43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20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47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03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83"/>
          <a:stretch/>
        </p:blipFill>
        <p:spPr>
          <a:xfrm>
            <a:off x="0" y="0"/>
            <a:ext cx="12192000" cy="686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0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77259" cy="6858000"/>
          </a:xfrm>
          <a:prstGeom prst="rect">
            <a:avLst/>
          </a:prstGeom>
        </p:spPr>
      </p:pic>
      <p:sp>
        <p:nvSpPr>
          <p:cNvPr id="15" name="Elipse 14"/>
          <p:cNvSpPr/>
          <p:nvPr/>
        </p:nvSpPr>
        <p:spPr>
          <a:xfrm>
            <a:off x="769257" y="720680"/>
            <a:ext cx="2380527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5210118" y="3396532"/>
            <a:ext cx="2307771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Leonardo Arruda</a:t>
            </a:r>
          </a:p>
        </p:txBody>
      </p:sp>
      <p:sp>
        <p:nvSpPr>
          <p:cNvPr id="17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9191028" y="3396532"/>
            <a:ext cx="1907713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 smtClean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Thais Oliveira</a:t>
            </a:r>
            <a:endParaRPr lang="pt-BR" sz="3000" dirty="0"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18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907826" y="3396532"/>
            <a:ext cx="2241958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 smtClean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Júlia Budavicius</a:t>
            </a:r>
            <a:endParaRPr lang="pt-BR" sz="3000" dirty="0"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23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5246953" y="-131380"/>
            <a:ext cx="2425134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en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NOSSO TIME</a:t>
            </a:r>
            <a:endParaRPr lang="pt-B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5173739" y="720678"/>
            <a:ext cx="2380527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8954620" y="720678"/>
            <a:ext cx="2380527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2867346" y="3628132"/>
            <a:ext cx="2380527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7123088" y="3628132"/>
            <a:ext cx="2380527" cy="2433025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3085029" y="6192537"/>
            <a:ext cx="1945160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 smtClean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Gabriel Alves</a:t>
            </a:r>
            <a:endParaRPr lang="pt-BR" sz="3000" dirty="0"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32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7022538" y="6192537"/>
            <a:ext cx="2581626" cy="4632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3000" dirty="0" smtClean="0"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Gustavo Quaresma</a:t>
            </a:r>
            <a:endParaRPr lang="pt-BR" sz="3000" dirty="0"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4" r="21313"/>
          <a:stretch/>
        </p:blipFill>
        <p:spPr>
          <a:xfrm>
            <a:off x="9052207" y="892772"/>
            <a:ext cx="2171112" cy="210006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2" r="20796"/>
          <a:stretch/>
        </p:blipFill>
        <p:spPr>
          <a:xfrm>
            <a:off x="5261726" y="892772"/>
            <a:ext cx="2204551" cy="210531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9" r="21489"/>
          <a:stretch/>
        </p:blipFill>
        <p:spPr>
          <a:xfrm>
            <a:off x="873964" y="892772"/>
            <a:ext cx="2171112" cy="2129010"/>
          </a:xfrm>
          <a:prstGeom prst="rect">
            <a:avLst/>
          </a:prstGeom>
        </p:spPr>
      </p:pic>
      <p:pic>
        <p:nvPicPr>
          <p:cNvPr id="33" name="Imagem 32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xmlns="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35147" y="6244992"/>
            <a:ext cx="771917" cy="41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65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39" r="1" b="12459"/>
          <a:stretch/>
        </p:blipFill>
        <p:spPr>
          <a:xfrm>
            <a:off x="0" y="0"/>
            <a:ext cx="12192000" cy="686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85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27"/>
          <a:stretch/>
        </p:blipFill>
        <p:spPr>
          <a:xfrm>
            <a:off x="0" y="0"/>
            <a:ext cx="12224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00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"/>
          <a:stretch/>
        </p:blipFill>
        <p:spPr>
          <a:xfrm>
            <a:off x="0" y="-19318"/>
            <a:ext cx="12192000" cy="687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73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39" r="1" b="12459"/>
          <a:stretch/>
        </p:blipFill>
        <p:spPr>
          <a:xfrm>
            <a:off x="0" y="0"/>
            <a:ext cx="12192000" cy="6865034"/>
          </a:xfrm>
          <a:prstGeom prst="rect">
            <a:avLst/>
          </a:prstGeom>
        </p:spPr>
      </p:pic>
      <p:sp>
        <p:nvSpPr>
          <p:cNvPr id="5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4249615" y="202728"/>
            <a:ext cx="3692770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pt-BR" sz="4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Contextualização</a:t>
            </a:r>
            <a:endParaRPr lang="pt-BR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6" name="Google Shape;463;p50"/>
          <p:cNvSpPr txBox="1">
            <a:spLocks/>
          </p:cNvSpPr>
          <p:nvPr/>
        </p:nvSpPr>
        <p:spPr>
          <a:xfrm>
            <a:off x="877534" y="1995387"/>
            <a:ext cx="10833819" cy="36828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dirty="0" smtClean="0">
                <a:solidFill>
                  <a:schemeClr val="bg1"/>
                </a:solidFill>
                <a:latin typeface="+mj-lt"/>
              </a:rPr>
              <a:t>Uma empresa de edição de vídeos para </a:t>
            </a:r>
            <a:r>
              <a:rPr lang="pt-BR" b="1" dirty="0" err="1" smtClean="0">
                <a:solidFill>
                  <a:schemeClr val="bg1"/>
                </a:solidFill>
                <a:latin typeface="+mj-lt"/>
              </a:rPr>
              <a:t>Youtuber’s</a:t>
            </a:r>
            <a:r>
              <a:rPr lang="pt-BR" dirty="0" smtClean="0">
                <a:solidFill>
                  <a:schemeClr val="bg1"/>
                </a:solidFill>
                <a:latin typeface="+mj-lt"/>
              </a:rPr>
              <a:t> passou a ter problemas em algumas máquinas quando começa a </a:t>
            </a:r>
            <a:r>
              <a:rPr lang="pt-BR" dirty="0" err="1" smtClean="0">
                <a:solidFill>
                  <a:schemeClr val="bg1"/>
                </a:solidFill>
                <a:latin typeface="+mj-lt"/>
              </a:rPr>
              <a:t>renderizar</a:t>
            </a:r>
            <a:r>
              <a:rPr lang="pt-BR" dirty="0" smtClean="0">
                <a:solidFill>
                  <a:schemeClr val="bg1"/>
                </a:solidFill>
                <a:latin typeface="+mj-lt"/>
              </a:rPr>
              <a:t> seus vídeos.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pt-BR" dirty="0">
              <a:solidFill>
                <a:schemeClr val="bg1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pt-BR" dirty="0" smtClean="0">
              <a:solidFill>
                <a:schemeClr val="bg1"/>
              </a:solidFill>
              <a:latin typeface="+mj-lt"/>
            </a:endParaRPr>
          </a:p>
          <a:p>
            <a:pPr marL="533400" lvl="1" indent="-292100">
              <a:spcBef>
                <a:spcPts val="1600"/>
              </a:spcBef>
              <a:buSzPts val="1600"/>
              <a:buFont typeface="Didact Gothic"/>
              <a:buChar char="○"/>
            </a:pPr>
            <a:r>
              <a:rPr lang="pt-BR" dirty="0" smtClean="0">
                <a:solidFill>
                  <a:schemeClr val="bg1"/>
                </a:solidFill>
                <a:latin typeface="+mj-lt"/>
              </a:rPr>
              <a:t>Máquina desligando.</a:t>
            </a:r>
          </a:p>
          <a:p>
            <a:pPr marL="533400" lvl="1" indent="-292100">
              <a:spcBef>
                <a:spcPts val="1600"/>
              </a:spcBef>
              <a:buSzPts val="1600"/>
              <a:buFont typeface="Didact Gothic"/>
              <a:buChar char="○"/>
            </a:pPr>
            <a:r>
              <a:rPr lang="pt-BR" dirty="0" err="1" smtClean="0">
                <a:solidFill>
                  <a:schemeClr val="bg1"/>
                </a:solidFill>
                <a:latin typeface="+mj-lt"/>
              </a:rPr>
              <a:t>Renderização</a:t>
            </a:r>
            <a:r>
              <a:rPr lang="pt-BR" dirty="0" smtClean="0">
                <a:solidFill>
                  <a:schemeClr val="bg1"/>
                </a:solidFill>
                <a:latin typeface="+mj-lt"/>
              </a:rPr>
              <a:t> não concluída e/ou atrasada.</a:t>
            </a:r>
          </a:p>
          <a:p>
            <a:pPr marL="533400" lvl="1" indent="-292100">
              <a:spcBef>
                <a:spcPts val="1600"/>
              </a:spcBef>
              <a:buSzPts val="1600"/>
              <a:buFont typeface="Didact Gothic"/>
              <a:buChar char="○"/>
            </a:pPr>
            <a:r>
              <a:rPr lang="pt-BR" dirty="0" smtClean="0">
                <a:solidFill>
                  <a:schemeClr val="bg1"/>
                </a:solidFill>
                <a:latin typeface="+mj-lt"/>
              </a:rPr>
              <a:t>Gargalo no processo.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pt-BR" dirty="0" smtClean="0">
                <a:solidFill>
                  <a:schemeClr val="bg1"/>
                </a:solidFill>
              </a:rPr>
              <a:t/>
            </a:r>
            <a:br>
              <a:rPr lang="pt-BR" dirty="0" smtClean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7" name="Imagem 6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xmlns="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4470" y="6208105"/>
            <a:ext cx="771917" cy="410745"/>
          </a:xfrm>
          <a:prstGeom prst="rect">
            <a:avLst/>
          </a:prstGeom>
        </p:spPr>
      </p:pic>
      <p:cxnSp>
        <p:nvCxnSpPr>
          <p:cNvPr id="9" name="Conector reto 8"/>
          <p:cNvCxnSpPr/>
          <p:nvPr/>
        </p:nvCxnSpPr>
        <p:spPr>
          <a:xfrm flipV="1">
            <a:off x="3695700" y="1239930"/>
            <a:ext cx="4800600" cy="17584"/>
          </a:xfrm>
          <a:prstGeom prst="line">
            <a:avLst/>
          </a:prstGeom>
          <a:ln>
            <a:solidFill>
              <a:srgbClr val="F03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988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39" r="1" b="12459"/>
          <a:stretch/>
        </p:blipFill>
        <p:spPr>
          <a:xfrm>
            <a:off x="0" y="0"/>
            <a:ext cx="12192000" cy="6865034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6637541" y="1121847"/>
            <a:ext cx="4683433" cy="4621341"/>
          </a:xfrm>
          <a:prstGeom prst="ellipse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7" t="3706" r="23095" b="4022"/>
          <a:stretch/>
        </p:blipFill>
        <p:spPr>
          <a:xfrm>
            <a:off x="6637541" y="1262452"/>
            <a:ext cx="4628972" cy="4340130"/>
          </a:xfrm>
          <a:prstGeom prst="rect">
            <a:avLst/>
          </a:prstGeom>
        </p:spPr>
      </p:pic>
      <p:sp>
        <p:nvSpPr>
          <p:cNvPr id="7" name="Google Shape;889;p73">
            <a:extLst>
              <a:ext uri="{FF2B5EF4-FFF2-40B4-BE49-F238E27FC236}">
                <a16:creationId xmlns:a16="http://schemas.microsoft.com/office/drawing/2014/main" xmlns="" id="{9B3D5A38-0CAF-4238-8C3F-10C385A83AB6}"/>
              </a:ext>
            </a:extLst>
          </p:cNvPr>
          <p:cNvSpPr txBox="1">
            <a:spLocks/>
          </p:cNvSpPr>
          <p:nvPr/>
        </p:nvSpPr>
        <p:spPr>
          <a:xfrm>
            <a:off x="884263" y="466643"/>
            <a:ext cx="3790806" cy="852058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hroma"/>
              <a:buNone/>
              <a:defRPr sz="2000" b="0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r"/>
            <a:r>
              <a:rPr lang="en" sz="6000" dirty="0" smtClean="0">
                <a:solidFill>
                  <a:srgbClr val="F127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cs typeface="Leelawadee UI" panose="020B0502040204020203" pitchFamily="34" charset="-34"/>
              </a:rPr>
              <a:t>Videos Diários</a:t>
            </a:r>
            <a:endParaRPr lang="pt-BR" sz="5400" dirty="0">
              <a:solidFill>
                <a:srgbClr val="F127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Condensed" panose="020B0502040204020203" pitchFamily="34" charset="0"/>
              <a:cs typeface="Leelawadee UI" panose="020B0502040204020203" pitchFamily="34" charset="-34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047581" y="2891538"/>
            <a:ext cx="3464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</a:rPr>
              <a:t>Por dia ele </a:t>
            </a:r>
            <a:r>
              <a:rPr lang="pt-BR" sz="2400" dirty="0" err="1" smtClean="0">
                <a:solidFill>
                  <a:schemeClr val="bg1"/>
                </a:solidFill>
              </a:rPr>
              <a:t>obtem</a:t>
            </a:r>
            <a:r>
              <a:rPr lang="pt-BR" sz="2400" dirty="0" smtClean="0">
                <a:solidFill>
                  <a:schemeClr val="bg1"/>
                </a:solidFill>
              </a:rPr>
              <a:t> </a:t>
            </a:r>
            <a:r>
              <a:rPr lang="pt-BR" sz="2400" dirty="0" smtClean="0">
                <a:solidFill>
                  <a:srgbClr val="F03E60"/>
                </a:solidFill>
              </a:rPr>
              <a:t>1,990,065</a:t>
            </a:r>
            <a:r>
              <a:rPr lang="pt-BR" sz="2400" dirty="0" smtClean="0">
                <a:solidFill>
                  <a:schemeClr val="bg1"/>
                </a:solidFill>
              </a:rPr>
              <a:t> visualizações.</a:t>
            </a:r>
          </a:p>
          <a:p>
            <a:endParaRPr lang="pt-BR" sz="2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47581" y="4246744"/>
            <a:ext cx="3464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</a:rPr>
              <a:t>Com um lucro estimado de</a:t>
            </a:r>
            <a:r>
              <a:rPr lang="pt-BR" sz="2400" dirty="0" smtClean="0">
                <a:solidFill>
                  <a:srgbClr val="F03E60"/>
                </a:solidFill>
              </a:rPr>
              <a:t> $637  </a:t>
            </a:r>
            <a:r>
              <a:rPr lang="pt-BR" sz="2400" dirty="0" smtClean="0">
                <a:solidFill>
                  <a:schemeClr val="bg1"/>
                </a:solidFill>
              </a:rPr>
              <a:t>-  </a:t>
            </a:r>
            <a:r>
              <a:rPr lang="pt-BR" sz="2400" dirty="0" smtClean="0">
                <a:solidFill>
                  <a:srgbClr val="F03E60"/>
                </a:solidFill>
              </a:rPr>
              <a:t>$8K </a:t>
            </a:r>
            <a:r>
              <a:rPr lang="pt-BR" sz="2400" dirty="0" smtClean="0">
                <a:solidFill>
                  <a:schemeClr val="bg1"/>
                </a:solidFill>
              </a:rPr>
              <a:t>por dia.</a:t>
            </a:r>
          </a:p>
          <a:p>
            <a:endParaRPr lang="pt-BR" sz="24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377833" y="6374180"/>
            <a:ext cx="2180149" cy="85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600"/>
              </a:spcAft>
            </a:pPr>
            <a:r>
              <a:rPr lang="pt-BR" dirty="0" smtClean="0">
                <a:solidFill>
                  <a:schemeClr val="bg1"/>
                </a:solidFill>
              </a:rPr>
              <a:t>Fonte: </a:t>
            </a:r>
            <a:r>
              <a:rPr lang="pt-BR" dirty="0" err="1" smtClean="0">
                <a:solidFill>
                  <a:schemeClr val="bg1"/>
                </a:solidFill>
              </a:rPr>
              <a:t>SocialBlade</a:t>
            </a:r>
            <a:endParaRPr lang="pt-BR" dirty="0" smtClean="0">
              <a:solidFill>
                <a:schemeClr val="bg1"/>
              </a:solidFill>
            </a:endParaRPr>
          </a:p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1047581" y="1586698"/>
            <a:ext cx="3464169" cy="1405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600"/>
              </a:spcAft>
            </a:pPr>
            <a:r>
              <a:rPr lang="pt-BR" sz="2400" dirty="0" smtClean="0">
                <a:solidFill>
                  <a:schemeClr val="bg1"/>
                </a:solidFill>
              </a:rPr>
              <a:t>O </a:t>
            </a:r>
            <a:r>
              <a:rPr lang="pt-BR" sz="2400" dirty="0" err="1" smtClean="0">
                <a:solidFill>
                  <a:schemeClr val="bg1"/>
                </a:solidFill>
              </a:rPr>
              <a:t>Youtuber</a:t>
            </a:r>
            <a:r>
              <a:rPr lang="pt-BR" sz="2400" dirty="0" smtClean="0">
                <a:solidFill>
                  <a:schemeClr val="bg1"/>
                </a:solidFill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</a:rPr>
              <a:t>RezendeEvil</a:t>
            </a:r>
            <a:r>
              <a:rPr lang="pt-BR" sz="2400" dirty="0" smtClean="0">
                <a:solidFill>
                  <a:schemeClr val="bg1"/>
                </a:solidFill>
              </a:rPr>
              <a:t> posta 3 vídeos diários.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538518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4" b="9813"/>
          <a:stretch/>
        </p:blipFill>
        <p:spPr>
          <a:xfrm>
            <a:off x="0" y="-31570"/>
            <a:ext cx="12192000" cy="6903721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50371" y="4281714"/>
            <a:ext cx="11691257" cy="2423885"/>
          </a:xfrm>
          <a:prstGeom prst="rect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50371" y="734656"/>
            <a:ext cx="6683826" cy="3380506"/>
          </a:xfrm>
          <a:prstGeom prst="rect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7190938" y="734656"/>
            <a:ext cx="4757057" cy="3380506"/>
          </a:xfrm>
          <a:prstGeom prst="rect">
            <a:avLst/>
          </a:prstGeom>
          <a:solidFill>
            <a:schemeClr val="tx1"/>
          </a:solidFill>
          <a:ln>
            <a:solidFill>
              <a:srgbClr val="F12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2">
            <a:extLst>
              <a:ext uri="{FF2B5EF4-FFF2-40B4-BE49-F238E27FC236}">
                <a16:creationId xmlns="" xmlns:a16="http://schemas.microsoft.com/office/drawing/2014/main" id="{E7C79143-28EE-4D5E-94D8-5FEA59D2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10" y="1185123"/>
            <a:ext cx="2349433" cy="2349433"/>
          </a:xfrm>
          <a:prstGeom prst="rect">
            <a:avLst/>
          </a:prstGeom>
          <a:noFill/>
          <a:ln w="19050">
            <a:solidFill>
              <a:srgbClr val="F1274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374;p44">
            <a:extLst>
              <a:ext uri="{FF2B5EF4-FFF2-40B4-BE49-F238E27FC236}">
                <a16:creationId xmlns="" xmlns:a16="http://schemas.microsoft.com/office/drawing/2014/main" id="{2F33C80D-5F69-4325-9EED-F885BD6D4EA3}"/>
              </a:ext>
            </a:extLst>
          </p:cNvPr>
          <p:cNvSpPr txBox="1">
            <a:spLocks/>
          </p:cNvSpPr>
          <p:nvPr/>
        </p:nvSpPr>
        <p:spPr>
          <a:xfrm>
            <a:off x="3242967" y="1101343"/>
            <a:ext cx="3689271" cy="721996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PT" altLang="en-US" sz="1800" b="1" dirty="0">
                <a:ln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Quem? Nome, foto e uma frase que especifique o problema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0" name="Text Box 11">
            <a:extLst>
              <a:ext uri="{FF2B5EF4-FFF2-40B4-BE49-F238E27FC236}">
                <a16:creationId xmlns="" xmlns:a16="http://schemas.microsoft.com/office/drawing/2014/main" id="{435F1C02-2DE8-4823-AF55-31EB7DDA0B79}"/>
              </a:ext>
            </a:extLst>
          </p:cNvPr>
          <p:cNvSpPr txBox="1"/>
          <p:nvPr/>
        </p:nvSpPr>
        <p:spPr>
          <a:xfrm>
            <a:off x="3244926" y="2047633"/>
            <a:ext cx="350421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altLang="en-US" dirty="0">
                <a:solidFill>
                  <a:schemeClr val="bg1"/>
                </a:solidFill>
              </a:rPr>
              <a:t>Denilson</a:t>
            </a:r>
          </a:p>
          <a:p>
            <a:endParaRPr lang="pt-PT" altLang="en-US" sz="1600" dirty="0">
              <a:solidFill>
                <a:schemeClr val="bg1"/>
              </a:solidFill>
            </a:endParaRPr>
          </a:p>
          <a:p>
            <a:r>
              <a:rPr lang="pt-PT" altLang="en-US" sz="1600" dirty="0">
                <a:solidFill>
                  <a:schemeClr val="bg1"/>
                </a:solidFill>
              </a:rPr>
              <a:t>“</a:t>
            </a:r>
            <a:r>
              <a:rPr lang="pt-BR" altLang="en-US" sz="1600" dirty="0">
                <a:solidFill>
                  <a:schemeClr val="bg1"/>
                </a:solidFill>
              </a:rPr>
              <a:t>Minhas máquinas estão desligando, preciso de algo que me avise antes disso acontecer</a:t>
            </a:r>
            <a:r>
              <a:rPr lang="pt-PT" altLang="en-US" sz="1600" dirty="0">
                <a:solidFill>
                  <a:schemeClr val="bg1"/>
                </a:solidFill>
              </a:rPr>
              <a:t>.”</a:t>
            </a:r>
          </a:p>
          <a:p>
            <a:endParaRPr lang="pt-PT" altLang="en-US" sz="1600" dirty="0"/>
          </a:p>
        </p:txBody>
      </p:sp>
      <p:sp>
        <p:nvSpPr>
          <p:cNvPr id="11" name="Google Shape;374;p44">
            <a:extLst>
              <a:ext uri="{FF2B5EF4-FFF2-40B4-BE49-F238E27FC236}">
                <a16:creationId xmlns="" xmlns:a16="http://schemas.microsoft.com/office/drawing/2014/main" id="{4A5D79FB-B7F5-424E-958E-83CEEE54F1D2}"/>
              </a:ext>
            </a:extLst>
          </p:cNvPr>
          <p:cNvSpPr txBox="1">
            <a:spLocks/>
          </p:cNvSpPr>
          <p:nvPr/>
        </p:nvSpPr>
        <p:spPr>
          <a:xfrm>
            <a:off x="7336462" y="1062635"/>
            <a:ext cx="4488212" cy="4791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PT" altLang="en-US" sz="18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Palavras/frases que definem a persona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7452065" y="1764096"/>
            <a:ext cx="329469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Entende de tecnologia;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Atarefados;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Analista;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Atua como suporte (Help Desk &amp; Service Desk);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Especialista em Infraestrutura;</a:t>
            </a:r>
          </a:p>
          <a:p>
            <a:endParaRPr lang="pt-PT" altLang="en-US" sz="1600" dirty="0">
              <a:solidFill>
                <a:schemeClr val="bg1"/>
              </a:solidFill>
            </a:endParaRPr>
          </a:p>
          <a:p>
            <a:endParaRPr lang="pt-PT" altLang="en-US" sz="1600" dirty="0"/>
          </a:p>
        </p:txBody>
      </p:sp>
      <p:sp>
        <p:nvSpPr>
          <p:cNvPr id="13" name="Google Shape;374;p44">
            <a:extLst>
              <a:ext uri="{FF2B5EF4-FFF2-40B4-BE49-F238E27FC236}">
                <a16:creationId xmlns="" xmlns:a16="http://schemas.microsoft.com/office/drawing/2014/main" id="{F5A648B4-9982-4A73-94AB-5F308433C4AC}"/>
              </a:ext>
            </a:extLst>
          </p:cNvPr>
          <p:cNvSpPr txBox="1">
            <a:spLocks/>
          </p:cNvSpPr>
          <p:nvPr/>
        </p:nvSpPr>
        <p:spPr>
          <a:xfrm>
            <a:off x="729266" y="4590002"/>
            <a:ext cx="3595990" cy="4791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ctr"/>
            <a:r>
              <a:rPr lang="pt-PT" altLang="en-US" sz="20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Dores e Necessidades</a:t>
            </a:r>
          </a:p>
          <a:p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Text Box 12"/>
          <p:cNvSpPr txBox="1"/>
          <p:nvPr/>
        </p:nvSpPr>
        <p:spPr>
          <a:xfrm>
            <a:off x="966866" y="5168162"/>
            <a:ext cx="761666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Alta demanda;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Devoção ao trabalho;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Cansado;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Comunicativo;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altLang="en-US" sz="1600" dirty="0">
                <a:solidFill>
                  <a:schemeClr val="bg1"/>
                </a:solidFill>
              </a:rPr>
              <a:t>Precisa de apoio de ferramentas de gerenciamento de processos. </a:t>
            </a:r>
          </a:p>
        </p:txBody>
      </p:sp>
      <p:sp>
        <p:nvSpPr>
          <p:cNvPr id="15" name="Google Shape;374;p44">
            <a:extLst>
              <a:ext uri="{FF2B5EF4-FFF2-40B4-BE49-F238E27FC236}">
                <a16:creationId xmlns="" xmlns:a16="http://schemas.microsoft.com/office/drawing/2014/main" id="{21CC74BA-FCA9-4D81-AF53-EF1BDDAF993F}"/>
              </a:ext>
            </a:extLst>
          </p:cNvPr>
          <p:cNvSpPr txBox="1">
            <a:spLocks/>
          </p:cNvSpPr>
          <p:nvPr/>
        </p:nvSpPr>
        <p:spPr>
          <a:xfrm>
            <a:off x="320722" y="222519"/>
            <a:ext cx="11550554" cy="4791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rgbClr val="FF00FF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ichroma"/>
              <a:buNone/>
              <a:defRPr sz="52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ctr"/>
            <a:r>
              <a:rPr lang="pt-BR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Usuário frequente de ferramentas de monitoramento (5x semana)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379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inha do tempo&#10;&#10;Descrição gerada automaticamente">
            <a:extLst>
              <a:ext uri="{FF2B5EF4-FFF2-40B4-BE49-F238E27FC236}">
                <a16:creationId xmlns:a16="http://schemas.microsoft.com/office/drawing/2014/main" xmlns="" id="{D52999EF-F20A-4E08-A1A5-628CC3076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66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629" y="0"/>
            <a:ext cx="12277259" cy="6858000"/>
          </a:xfrm>
          <a:prstGeom prst="rect">
            <a:avLst/>
          </a:prstGeom>
        </p:spPr>
      </p:pic>
      <p:sp>
        <p:nvSpPr>
          <p:cNvPr id="5" name="Fluxograma: Armazenamento interno 4"/>
          <p:cNvSpPr/>
          <p:nvPr/>
        </p:nvSpPr>
        <p:spPr>
          <a:xfrm>
            <a:off x="650630" y="422030"/>
            <a:ext cx="4765432" cy="6013939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6" name="Fluxograma: Armazenamento interno 5"/>
          <p:cNvSpPr/>
          <p:nvPr/>
        </p:nvSpPr>
        <p:spPr>
          <a:xfrm>
            <a:off x="6711461" y="422029"/>
            <a:ext cx="4765432" cy="6013939"/>
          </a:xfrm>
          <a:prstGeom prst="flowChartInternalStorage">
            <a:avLst/>
          </a:prstGeom>
          <a:ln>
            <a:solidFill>
              <a:srgbClr val="F03E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Google Shape;417;p46">
            <a:extLst>
              <a:ext uri="{FF2B5EF4-FFF2-40B4-BE49-F238E27FC236}">
                <a16:creationId xmlns="" xmlns:a16="http://schemas.microsoft.com/office/drawing/2014/main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1953199" y="422029"/>
            <a:ext cx="2671713" cy="5730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err="1"/>
              <a:t>User</a:t>
            </a:r>
            <a:r>
              <a:rPr lang="pt-BR" sz="3600" b="0" dirty="0"/>
              <a:t> </a:t>
            </a:r>
            <a:r>
              <a:rPr lang="pt-BR" sz="3600" b="0" dirty="0" err="1"/>
              <a:t>Story</a:t>
            </a:r>
            <a:endParaRPr lang="pt-BR" sz="3600" b="0" dirty="0"/>
          </a:p>
        </p:txBody>
      </p:sp>
      <p:sp>
        <p:nvSpPr>
          <p:cNvPr id="8" name="Google Shape;417;p46">
            <a:extLst>
              <a:ext uri="{FF2B5EF4-FFF2-40B4-BE49-F238E27FC236}">
                <a16:creationId xmlns="" xmlns:a16="http://schemas.microsoft.com/office/drawing/2014/main" id="{CB77E218-4C4B-4752-9724-0C29165E785A}"/>
              </a:ext>
            </a:extLst>
          </p:cNvPr>
          <p:cNvSpPr txBox="1">
            <a:spLocks/>
          </p:cNvSpPr>
          <p:nvPr/>
        </p:nvSpPr>
        <p:spPr>
          <a:xfrm>
            <a:off x="8027427" y="422029"/>
            <a:ext cx="2671713" cy="573000"/>
          </a:xfrm>
          <a:prstGeom prst="rect">
            <a:avLst/>
          </a:prstGeom>
          <a:noFill/>
          <a:ln>
            <a:noFill/>
          </a:ln>
          <a:effectLst>
            <a:outerShdw blurRad="142875" dist="95250" dir="102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0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hroma"/>
              <a:buNone/>
              <a:defRPr sz="2400" b="1" i="0" u="none" strike="noStrike" cap="none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rPr lang="pt-BR" sz="3600" b="0" dirty="0" err="1"/>
              <a:t>User</a:t>
            </a:r>
            <a:r>
              <a:rPr lang="pt-BR" sz="3600" b="0" dirty="0"/>
              <a:t> </a:t>
            </a:r>
            <a:r>
              <a:rPr lang="pt-BR" sz="3600" b="0" dirty="0" err="1"/>
              <a:t>Story</a:t>
            </a:r>
            <a:endParaRPr lang="pt-BR" sz="3600" b="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650941" y="1603876"/>
            <a:ext cx="327622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800" kern="0" dirty="0">
                <a:solidFill>
                  <a:srgbClr val="FFFFFF"/>
                </a:solidFill>
                <a:latin typeface="+mj-lt"/>
                <a:sym typeface="Didact Gothic"/>
              </a:rPr>
              <a:t>Eu, enquanto membro do Help Desk</a:t>
            </a:r>
          </a:p>
          <a:p>
            <a:pPr lvl="0">
              <a:buClr>
                <a:srgbClr val="FFFFFF"/>
              </a:buClr>
              <a:buSzPts val="2400"/>
              <a:defRPr/>
            </a:pPr>
            <a:r>
              <a:rPr lang="pt-BR" sz="2800" kern="0" dirty="0">
                <a:solidFill>
                  <a:srgbClr val="FFFFFF"/>
                </a:solidFill>
                <a:latin typeface="+mj-lt"/>
                <a:sym typeface="Didact Gothic"/>
              </a:rPr>
              <a:t>Quero receber uma mensagem caso alguma maquina superaqueça, para que eu possa agir antes que ela desligue</a:t>
            </a:r>
            <a:r>
              <a:rPr lang="pt-BR" sz="2800" kern="0" dirty="0" smtClean="0">
                <a:solidFill>
                  <a:srgbClr val="FFFFFF"/>
                </a:solidFill>
                <a:latin typeface="+mj-lt"/>
                <a:sym typeface="Didact Gothic"/>
              </a:rPr>
              <a:t>.</a:t>
            </a:r>
            <a:endParaRPr lang="pt-BR" sz="1400" dirty="0">
              <a:latin typeface="+mj-lt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7725169" y="1730339"/>
            <a:ext cx="32762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FFFFF"/>
              </a:buClr>
              <a:buSzPts val="2400"/>
              <a:defRPr/>
            </a:pPr>
            <a:r>
              <a:rPr lang="pt-BR" sz="2800" kern="0" dirty="0">
                <a:solidFill>
                  <a:srgbClr val="FFFFFF"/>
                </a:solidFill>
                <a:latin typeface="+mj-lt"/>
                <a:sym typeface="Didact Gothic"/>
              </a:rPr>
              <a:t>Eu, enquanto membro do Help Desk</a:t>
            </a:r>
          </a:p>
          <a:p>
            <a:pPr lvl="0">
              <a:buClr>
                <a:srgbClr val="FFFFFF"/>
              </a:buClr>
              <a:buSzPts val="2400"/>
              <a:defRPr/>
            </a:pPr>
            <a:r>
              <a:rPr lang="pt-BR" sz="2800" kern="0" dirty="0">
                <a:solidFill>
                  <a:srgbClr val="FFFFFF"/>
                </a:solidFill>
                <a:latin typeface="+mj-lt"/>
                <a:sym typeface="Didact Gothic"/>
              </a:rPr>
              <a:t>Quero ter as maquinas da empresas sendo monitoradas todo o tempo, para passar segurança.</a:t>
            </a:r>
          </a:p>
        </p:txBody>
      </p:sp>
    </p:spTree>
    <p:extLst>
      <p:ext uri="{BB962C8B-B14F-4D97-AF65-F5344CB8AC3E}">
        <p14:creationId xmlns:p14="http://schemas.microsoft.com/office/powerpoint/2010/main" val="3795830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6"/>
          <a:stretch/>
        </p:blipFill>
        <p:spPr>
          <a:xfrm>
            <a:off x="0" y="-1"/>
            <a:ext cx="12192000" cy="6835141"/>
          </a:xfrm>
          <a:prstGeom prst="rect">
            <a:avLst/>
          </a:prstGeom>
        </p:spPr>
      </p:pic>
      <p:pic>
        <p:nvPicPr>
          <p:cNvPr id="10" name="Imagem 9" descr="Desenho com traços pretos em fundo branco&#10;&#10;Descrição gerada automaticamente com confiança baixa">
            <a:extLst>
              <a:ext uri="{FF2B5EF4-FFF2-40B4-BE49-F238E27FC236}">
                <a16:creationId xmlns:a16="http://schemas.microsoft.com/office/drawing/2014/main" xmlns="" id="{4D8FEDAC-3813-4084-9334-0DA214034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3987" y="6265101"/>
            <a:ext cx="771917" cy="410745"/>
          </a:xfrm>
          <a:prstGeom prst="rect">
            <a:avLst/>
          </a:prstGeom>
        </p:spPr>
      </p:pic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xmlns="" id="{5D3DE0BE-69EE-4B8E-80B2-F6B185482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178" y="645593"/>
            <a:ext cx="4275642" cy="391426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323481BB-041C-4A66-9771-857BA21CA2D7}"/>
              </a:ext>
            </a:extLst>
          </p:cNvPr>
          <p:cNvSpPr txBox="1"/>
          <p:nvPr/>
        </p:nvSpPr>
        <p:spPr>
          <a:xfrm>
            <a:off x="3113314" y="5205446"/>
            <a:ext cx="5965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Brush Script MT" panose="03060802040406070304" pitchFamily="66" charset="0"/>
              </a:rPr>
              <a:t>Os conhecimentos do amanhã, hoje.</a:t>
            </a:r>
          </a:p>
        </p:txBody>
      </p:sp>
    </p:spTree>
    <p:extLst>
      <p:ext uri="{BB962C8B-B14F-4D97-AF65-F5344CB8AC3E}">
        <p14:creationId xmlns:p14="http://schemas.microsoft.com/office/powerpoint/2010/main" val="3327421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xmlns="" id="{61C8B5FA-6D89-4BDE-B2EF-4BF4F12ED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476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3153</TotalTime>
  <Words>249</Words>
  <Application>Microsoft Office PowerPoint</Application>
  <PresentationFormat>Widescreen</PresentationFormat>
  <Paragraphs>53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32" baseType="lpstr">
      <vt:lpstr>Arial</vt:lpstr>
      <vt:lpstr>Bahnschrift</vt:lpstr>
      <vt:lpstr>Bahnschrift SemiLight Condensed</vt:lpstr>
      <vt:lpstr>Brush Script MT</vt:lpstr>
      <vt:lpstr>Calibri</vt:lpstr>
      <vt:lpstr>Calibri Light</vt:lpstr>
      <vt:lpstr>Didact Gothic</vt:lpstr>
      <vt:lpstr>Leelawadee UI</vt:lpstr>
      <vt:lpstr>Michroma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Conta da Microsoft</dc:creator>
  <cp:lastModifiedBy>Conta da Microsoft</cp:lastModifiedBy>
  <cp:revision>17</cp:revision>
  <dcterms:created xsi:type="dcterms:W3CDTF">2021-09-10T18:40:09Z</dcterms:created>
  <dcterms:modified xsi:type="dcterms:W3CDTF">2021-09-12T23:17:02Z</dcterms:modified>
</cp:coreProperties>
</file>